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261600" cy="5765800"/>
  <p:notesSz cx="10261600" cy="5765800"/>
  <p:custDataLst>
    <p:tags r:id="rId1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4" userDrawn="1">
          <p15:clr>
            <a:srgbClr val="A4A3A4"/>
          </p15:clr>
        </p15:guide>
        <p15:guide id="2" pos="2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453"/>
    <a:srgbClr val="504D4C"/>
    <a:srgbClr val="4978BC"/>
    <a:srgbClr val="C39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14"/>
        <p:guide pos="21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510" y="1832733"/>
            <a:ext cx="9340578" cy="1189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39240" y="3228848"/>
            <a:ext cx="718312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阿里巴巴普惠体 R" panose="00020600040101010101" charset="-122"/>
                <a:cs typeface="阿里巴巴普惠体 R" panose="0002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阿里巴巴普惠体 R" panose="00020600040101010101" charset="-122"/>
                <a:cs typeface="阿里巴巴普惠体 R" panose="0002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080" y="1326134"/>
            <a:ext cx="4463796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84724" y="1326134"/>
            <a:ext cx="4463796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阿里巴巴普惠体 R" panose="00020600040101010101" charset="-122"/>
                <a:cs typeface="阿里巴巴普惠体 R" panose="0002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322" y="91587"/>
            <a:ext cx="9296955" cy="1110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阿里巴巴普惠体 R" panose="00020600040101010101" charset="-122"/>
                <a:cs typeface="阿里巴巴普惠体 R" panose="0002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3080" y="1326134"/>
            <a:ext cx="9235440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88944" y="5362194"/>
            <a:ext cx="3283712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3080" y="5362194"/>
            <a:ext cx="2360168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88352" y="5362194"/>
            <a:ext cx="2360168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6.png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60330" cy="5761355"/>
          </a:xfrm>
          <a:custGeom>
            <a:avLst/>
            <a:gdLst/>
            <a:ahLst/>
            <a:cxnLst/>
            <a:rect l="l" t="t" r="r" b="b"/>
            <a:pathLst>
              <a:path w="10260330" h="5761355">
                <a:moveTo>
                  <a:pt x="10259999" y="0"/>
                </a:moveTo>
                <a:lnTo>
                  <a:pt x="0" y="0"/>
                </a:lnTo>
                <a:lnTo>
                  <a:pt x="0" y="5761075"/>
                </a:lnTo>
                <a:lnTo>
                  <a:pt x="10259999" y="5761075"/>
                </a:lnTo>
                <a:lnTo>
                  <a:pt x="10259999" y="0"/>
                </a:lnTo>
                <a:close/>
              </a:path>
            </a:pathLst>
          </a:custGeom>
          <a:solidFill>
            <a:srgbClr val="4978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图片 2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10269855" cy="5765800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596900" y="2425700"/>
            <a:ext cx="4213225" cy="6007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ts val="4565"/>
              </a:lnSpc>
              <a:spcBef>
                <a:spcPts val="125"/>
              </a:spcBef>
            </a:pPr>
            <a:r>
              <a:rPr lang="zh-CN" sz="3850" b="1" spc="-165" dirty="0">
                <a:solidFill>
                  <a:srgbClr val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东莞科创金融集团</a:t>
            </a:r>
            <a:endParaRPr sz="385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000" y="5016500"/>
            <a:ext cx="18789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en-US" altLang="zh-CN" sz="1000" dirty="0">
              <a:solidFill>
                <a:srgbClr val="FFFFFF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59435" y="679450"/>
            <a:ext cx="4864735" cy="504190"/>
            <a:chOff x="881" y="1070"/>
            <a:chExt cx="7661" cy="794"/>
          </a:xfrm>
        </p:grpSpPr>
        <p:pic>
          <p:nvPicPr>
            <p:cNvPr id="7" name="图片 6" descr="无色 png(1)"/>
            <p:cNvPicPr>
              <a:picLocks noChangeAspect="1"/>
            </p:cNvPicPr>
            <p:nvPr/>
          </p:nvPicPr>
          <p:blipFill>
            <a:blip r:embed="rId2"/>
            <a:srcRect l="43215" t="1244"/>
            <a:stretch>
              <a:fillRect/>
            </a:stretch>
          </p:blipFill>
          <p:spPr>
            <a:xfrm>
              <a:off x="4396" y="1070"/>
              <a:ext cx="4147" cy="794"/>
            </a:xfrm>
            <a:prstGeom prst="rect">
              <a:avLst/>
            </a:prstGeom>
          </p:spPr>
        </p:pic>
        <p:pic>
          <p:nvPicPr>
            <p:cNvPr id="4" name="图片 3" descr="白色横版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" y="1070"/>
              <a:ext cx="3515" cy="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02" y="0"/>
            <a:ext cx="10257155" cy="5765165"/>
            <a:chOff x="1587" y="0"/>
            <a:chExt cx="10257155" cy="5765165"/>
          </a:xfrm>
        </p:grpSpPr>
        <p:sp>
          <p:nvSpPr>
            <p:cNvPr id="3" name="object 3"/>
            <p:cNvSpPr/>
            <p:nvPr/>
          </p:nvSpPr>
          <p:spPr>
            <a:xfrm>
              <a:off x="1587" y="0"/>
              <a:ext cx="10257155" cy="5765165"/>
            </a:xfrm>
            <a:custGeom>
              <a:avLst/>
              <a:gdLst/>
              <a:ahLst/>
              <a:cxnLst/>
              <a:rect l="l" t="t" r="r" b="b"/>
              <a:pathLst>
                <a:path w="10257155" h="5765165">
                  <a:moveTo>
                    <a:pt x="10256824" y="5764822"/>
                  </a:moveTo>
                  <a:lnTo>
                    <a:pt x="0" y="5764822"/>
                  </a:lnTo>
                  <a:lnTo>
                    <a:pt x="0" y="0"/>
                  </a:lnTo>
                  <a:lnTo>
                    <a:pt x="10256824" y="0"/>
                  </a:lnTo>
                  <a:lnTo>
                    <a:pt x="10256824" y="5764822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4913" y="0"/>
              <a:ext cx="3742601" cy="531126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0633" y="481228"/>
            <a:ext cx="159512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u="sng" spc="50" dirty="0">
                <a:solidFill>
                  <a:srgbClr val="4978BC"/>
                </a:solidFill>
                <a:latin typeface="阿里巴巴普惠体 M" panose="00020600040101010101" charset="-122"/>
                <a:cs typeface="阿里巴巴普惠体 M" panose="00020600040101010101" charset="-122"/>
              </a:rPr>
              <a:t>C</a:t>
            </a:r>
            <a:r>
              <a:rPr sz="2800" u="sng" spc="50" dirty="0">
                <a:solidFill>
                  <a:srgbClr val="4978BC"/>
                </a:solidFill>
                <a:uFill>
                  <a:solidFill>
                    <a:srgbClr val="4978BC"/>
                  </a:solidFill>
                </a:uFill>
                <a:latin typeface="阿里巴巴普惠体 M" panose="00020600040101010101" charset="-122"/>
                <a:cs typeface="阿里巴巴普惠体 M" panose="00020600040101010101" charset="-122"/>
              </a:rPr>
              <a:t>ontents</a:t>
            </a:r>
            <a:endParaRPr sz="2800" u="sng">
              <a:latin typeface="阿里巴巴普惠体 M" panose="00020600040101010101" charset="-122"/>
              <a:cs typeface="阿里巴巴普惠体 M" panose="0002060004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9322" y="994135"/>
            <a:ext cx="448309" cy="2946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spc="-114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目录</a:t>
            </a:r>
            <a:endParaRPr sz="1800" spc="-114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5305425"/>
            <a:ext cx="460375" cy="460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object 28"/>
          <p:cNvSpPr txBox="1"/>
          <p:nvPr/>
        </p:nvSpPr>
        <p:spPr>
          <a:xfrm>
            <a:off x="6419850" y="160147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4" name="object 28"/>
          <p:cNvSpPr txBox="1"/>
          <p:nvPr/>
        </p:nvSpPr>
        <p:spPr>
          <a:xfrm>
            <a:off x="6419850" y="213868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5" name="object 28"/>
          <p:cNvSpPr txBox="1"/>
          <p:nvPr/>
        </p:nvSpPr>
        <p:spPr>
          <a:xfrm>
            <a:off x="6419850" y="267589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6" name="object 28"/>
          <p:cNvSpPr txBox="1"/>
          <p:nvPr/>
        </p:nvSpPr>
        <p:spPr>
          <a:xfrm>
            <a:off x="6419850" y="321310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7" name="object 28"/>
          <p:cNvSpPr txBox="1"/>
          <p:nvPr/>
        </p:nvSpPr>
        <p:spPr>
          <a:xfrm>
            <a:off x="6419850" y="375031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8" name="object 28"/>
          <p:cNvSpPr txBox="1"/>
          <p:nvPr/>
        </p:nvSpPr>
        <p:spPr>
          <a:xfrm>
            <a:off x="6419850" y="428752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sp>
        <p:nvSpPr>
          <p:cNvPr id="39" name="object 28"/>
          <p:cNvSpPr txBox="1"/>
          <p:nvPr/>
        </p:nvSpPr>
        <p:spPr>
          <a:xfrm>
            <a:off x="6419850" y="4824730"/>
            <a:ext cx="398145" cy="384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6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L" panose="00020600040101010101" charset="-122"/>
              </a:rPr>
              <a:t>01</a:t>
            </a:r>
            <a:endParaRPr sz="2400" spc="-65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L" panose="00020600040101010101" charset="-122"/>
            </a:endParaRPr>
          </a:p>
        </p:txBody>
      </p:sp>
      <p:pic>
        <p:nvPicPr>
          <p:cNvPr id="41" name="图片 40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7430" y="1687195"/>
            <a:ext cx="245745" cy="245745"/>
          </a:xfrm>
          <a:prstGeom prst="rect">
            <a:avLst/>
          </a:prstGeom>
        </p:spPr>
      </p:pic>
      <p:pic>
        <p:nvPicPr>
          <p:cNvPr id="42" name="图片 41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7430" y="2223770"/>
            <a:ext cx="245745" cy="245745"/>
          </a:xfrm>
          <a:prstGeom prst="rect">
            <a:avLst/>
          </a:prstGeom>
        </p:spPr>
      </p:pic>
      <p:pic>
        <p:nvPicPr>
          <p:cNvPr id="43" name="图片 42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7430" y="2760345"/>
            <a:ext cx="245745" cy="245745"/>
          </a:xfrm>
          <a:prstGeom prst="rect">
            <a:avLst/>
          </a:prstGeom>
        </p:spPr>
      </p:pic>
      <p:pic>
        <p:nvPicPr>
          <p:cNvPr id="44" name="图片 43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7430" y="3296920"/>
            <a:ext cx="245745" cy="245745"/>
          </a:xfrm>
          <a:prstGeom prst="rect">
            <a:avLst/>
          </a:prstGeom>
        </p:spPr>
      </p:pic>
      <p:pic>
        <p:nvPicPr>
          <p:cNvPr id="45" name="图片 44" descr="H:\2021安东尼设计文件\05科创金融集团\03科创集团落地\科创集团PPT格式\300ppi\300ppi\300ppi\资源 10.png资源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107430" y="3833495"/>
            <a:ext cx="245745" cy="245745"/>
          </a:xfrm>
          <a:prstGeom prst="rect">
            <a:avLst/>
          </a:prstGeom>
        </p:spPr>
      </p:pic>
      <p:pic>
        <p:nvPicPr>
          <p:cNvPr id="46" name="图片 45" descr="H:\2021安东尼设计文件\05科创金融集团\03科创集团落地\科创集团PPT格式\300ppi\300ppi\300ppi\资源 10.png资源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107430" y="4370070"/>
            <a:ext cx="245745" cy="245745"/>
          </a:xfrm>
          <a:prstGeom prst="rect">
            <a:avLst/>
          </a:prstGeom>
        </p:spPr>
      </p:pic>
      <p:pic>
        <p:nvPicPr>
          <p:cNvPr id="47" name="图片 46" descr="H:\2021安东尼设计文件\05科创金融集团\03科创集团落地\科创集团PPT格式\300ppi\300ppi\300ppi\资源 10.png资源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107430" y="4906645"/>
            <a:ext cx="245745" cy="245745"/>
          </a:xfrm>
          <a:prstGeom prst="rect">
            <a:avLst/>
          </a:prstGeom>
        </p:spPr>
      </p:pic>
      <p:sp>
        <p:nvSpPr>
          <p:cNvPr id="50" name="object 6"/>
          <p:cNvSpPr txBox="1"/>
          <p:nvPr/>
        </p:nvSpPr>
        <p:spPr>
          <a:xfrm>
            <a:off x="6855460" y="1601470"/>
            <a:ext cx="1257300" cy="3473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</a:t>
            </a:r>
            <a:r>
              <a:rPr sz="95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proﬁle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企业简介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1" name="object 7"/>
          <p:cNvSpPr txBox="1"/>
          <p:nvPr/>
        </p:nvSpPr>
        <p:spPr>
          <a:xfrm>
            <a:off x="6855460" y="2724150"/>
            <a:ext cx="2001520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Corporate</a:t>
            </a:r>
            <a:r>
              <a:rPr sz="950" spc="4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brand</a:t>
            </a:r>
            <a:r>
              <a:rPr sz="950" spc="4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positioning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企业品牌定位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2" name="object 8"/>
          <p:cNvSpPr txBox="1"/>
          <p:nvPr/>
        </p:nvSpPr>
        <p:spPr>
          <a:xfrm>
            <a:off x="6855460" y="3264535"/>
            <a:ext cx="1805305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service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system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企业运营模式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6855460" y="3801110"/>
            <a:ext cx="1805305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service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system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企业服务体系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4" name="object 10"/>
          <p:cNvSpPr txBox="1"/>
          <p:nvPr/>
        </p:nvSpPr>
        <p:spPr>
          <a:xfrm>
            <a:off x="6855460" y="4338320"/>
            <a:ext cx="2292350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cooperation</a:t>
            </a:r>
            <a:r>
              <a:rPr sz="950" spc="3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resources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企业合作资源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5" name="object 11"/>
          <p:cNvSpPr txBox="1"/>
          <p:nvPr/>
        </p:nvSpPr>
        <p:spPr>
          <a:xfrm>
            <a:off x="6855460" y="4862830"/>
            <a:ext cx="2076450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</a:t>
            </a:r>
            <a:r>
              <a:rPr sz="950" spc="3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expansion</a:t>
            </a:r>
            <a:r>
              <a:rPr sz="950" spc="3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plan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企业拓展计划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6" name="object 27"/>
          <p:cNvSpPr txBox="1"/>
          <p:nvPr/>
        </p:nvSpPr>
        <p:spPr>
          <a:xfrm>
            <a:off x="6855460" y="2193290"/>
            <a:ext cx="1256665" cy="28829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p>
            <a:pPr marL="12700">
              <a:lnSpc>
                <a:spcPct val="80000"/>
              </a:lnSpc>
              <a:spcBef>
                <a:spcPts val="265"/>
              </a:spcBef>
            </a:pPr>
            <a:r>
              <a:rPr sz="950" spc="15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Enterprise </a:t>
            </a:r>
            <a:r>
              <a:rPr sz="95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culture</a:t>
            </a:r>
            <a:endParaRPr sz="95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12700">
              <a:lnSpc>
                <a:spcPct val="80000"/>
              </a:lnSpc>
              <a:spcBef>
                <a:spcPts val="170"/>
              </a:spcBef>
            </a:pPr>
            <a:r>
              <a:rPr sz="950" spc="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企业文化</a:t>
            </a:r>
            <a:endParaRPr sz="950" spc="20" dirty="0">
              <a:solidFill>
                <a:srgbClr val="4978BC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795770" y="1713865"/>
            <a:ext cx="0" cy="3398520"/>
            <a:chOff x="10702" y="2699"/>
            <a:chExt cx="0" cy="5352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10702" y="269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10702" y="354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10702" y="438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10702" y="5214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10702" y="606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10702" y="691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10702" y="7749"/>
              <a:ext cx="0" cy="302"/>
            </a:xfrm>
            <a:prstGeom prst="line">
              <a:avLst/>
            </a:prstGeom>
            <a:ln>
              <a:solidFill>
                <a:srgbClr val="4978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 descr="无色 png(1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46008" t="13762"/>
          <a:stretch>
            <a:fillRect/>
          </a:stretch>
        </p:blipFill>
        <p:spPr>
          <a:xfrm>
            <a:off x="905510" y="673100"/>
            <a:ext cx="2633980" cy="463550"/>
          </a:xfrm>
          <a:prstGeom prst="rect">
            <a:avLst/>
          </a:prstGeom>
        </p:spPr>
      </p:pic>
      <p:pic>
        <p:nvPicPr>
          <p:cNvPr id="6" name="图片 5" descr="微信图片_202404211204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200" y="444500"/>
            <a:ext cx="1980000" cy="444670"/>
          </a:xfrm>
          <a:prstGeom prst="rect">
            <a:avLst/>
          </a:prstGeom>
        </p:spPr>
      </p:pic>
      <p:sp>
        <p:nvSpPr>
          <p:cNvPr id="9" name="object 10"/>
          <p:cNvSpPr txBox="1"/>
          <p:nvPr>
            <p:custDataLst>
              <p:tags r:id="rId9"/>
            </p:custDataLst>
          </p:nvPr>
        </p:nvSpPr>
        <p:spPr>
          <a:xfrm>
            <a:off x="1282700" y="1345565"/>
            <a:ext cx="18789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en-US" altLang="zh-CN" sz="1000" dirty="0">
              <a:solidFill>
                <a:srgbClr val="FFFFFF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59060" cy="5765800"/>
          </a:xfrm>
          <a:custGeom>
            <a:avLst/>
            <a:gdLst/>
            <a:ahLst/>
            <a:cxnLst/>
            <a:rect l="l" t="t" r="r" b="b"/>
            <a:pathLst>
              <a:path w="10259060" h="5761355">
                <a:moveTo>
                  <a:pt x="10258729" y="0"/>
                </a:moveTo>
                <a:lnTo>
                  <a:pt x="0" y="0"/>
                </a:lnTo>
                <a:lnTo>
                  <a:pt x="0" y="5761075"/>
                </a:lnTo>
                <a:lnTo>
                  <a:pt x="10258729" y="5761075"/>
                </a:lnTo>
                <a:lnTo>
                  <a:pt x="10258729" y="0"/>
                </a:lnTo>
                <a:close/>
              </a:path>
            </a:pathLst>
          </a:custGeom>
          <a:solidFill>
            <a:srgbClr val="4978B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856854"/>
            <a:ext cx="10260330" cy="3909060"/>
            <a:chOff x="0" y="1852409"/>
            <a:chExt cx="10260330" cy="3909060"/>
          </a:xfrm>
        </p:grpSpPr>
        <p:sp>
          <p:nvSpPr>
            <p:cNvPr id="4" name="object 4"/>
            <p:cNvSpPr/>
            <p:nvPr/>
          </p:nvSpPr>
          <p:spPr>
            <a:xfrm>
              <a:off x="0" y="5180621"/>
              <a:ext cx="585470" cy="581025"/>
            </a:xfrm>
            <a:custGeom>
              <a:avLst/>
              <a:gdLst/>
              <a:ahLst/>
              <a:cxnLst/>
              <a:rect l="l" t="t" r="r" b="b"/>
              <a:pathLst>
                <a:path w="585470" h="581025">
                  <a:moveTo>
                    <a:pt x="585177" y="0"/>
                  </a:moveTo>
                  <a:lnTo>
                    <a:pt x="0" y="0"/>
                  </a:lnTo>
                  <a:lnTo>
                    <a:pt x="0" y="580453"/>
                  </a:lnTo>
                  <a:lnTo>
                    <a:pt x="585177" y="580453"/>
                  </a:lnTo>
                  <a:lnTo>
                    <a:pt x="585177" y="0"/>
                  </a:lnTo>
                  <a:close/>
                </a:path>
              </a:pathLst>
            </a:custGeom>
            <a:solidFill>
              <a:srgbClr val="C39D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5177" y="1852409"/>
              <a:ext cx="9674821" cy="3328212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6848475" y="374650"/>
            <a:ext cx="3422015" cy="1059180"/>
            <a:chOff x="10785" y="710"/>
            <a:chExt cx="5389" cy="1668"/>
          </a:xfrm>
        </p:grpSpPr>
        <p:sp>
          <p:nvSpPr>
            <p:cNvPr id="7" name="object 7"/>
            <p:cNvSpPr/>
            <p:nvPr/>
          </p:nvSpPr>
          <p:spPr>
            <a:xfrm>
              <a:off x="12330" y="1040"/>
              <a:ext cx="18" cy="791"/>
            </a:xfrm>
            <a:custGeom>
              <a:avLst/>
              <a:gdLst/>
              <a:ahLst/>
              <a:cxnLst/>
              <a:rect l="l" t="t" r="r" b="b"/>
              <a:pathLst>
                <a:path w="11429" h="502284">
                  <a:moveTo>
                    <a:pt x="11010" y="0"/>
                  </a:moveTo>
                  <a:lnTo>
                    <a:pt x="0" y="0"/>
                  </a:lnTo>
                  <a:lnTo>
                    <a:pt x="0" y="502259"/>
                  </a:lnTo>
                  <a:lnTo>
                    <a:pt x="11010" y="502259"/>
                  </a:lnTo>
                  <a:lnTo>
                    <a:pt x="1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文本框 17"/>
            <p:cNvSpPr txBox="1"/>
            <p:nvPr/>
          </p:nvSpPr>
          <p:spPr>
            <a:xfrm>
              <a:off x="12424" y="843"/>
              <a:ext cx="3750" cy="1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6000"/>
                </a:lnSpc>
                <a:spcBef>
                  <a:spcPts val="105"/>
                </a:spcBef>
              </a:pPr>
              <a:r>
                <a:rPr sz="1600" spc="8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enterpriseproﬁle</a:t>
              </a:r>
              <a:endParaRPr sz="160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16000"/>
                </a:lnSpc>
              </a:pPr>
              <a:r>
                <a:rPr b="1" spc="5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企业简介</a:t>
              </a:r>
              <a:endParaRPr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endParaRPr lang="zh-CN" altLang="en-US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785" y="710"/>
              <a:ext cx="2042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5400" spc="80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  <a:cs typeface="阿里巴巴普惠体 R" panose="00020600040101010101" charset="-122"/>
                  <a:sym typeface="+mn-ea"/>
                </a:rPr>
                <a:t>01</a:t>
              </a:r>
              <a:endParaRPr lang="en-US" sz="5400" spc="8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R" panose="00020600040101010101" charset="-122"/>
                <a:sym typeface="+mn-ea"/>
              </a:endParaRPr>
            </a:p>
          </p:txBody>
        </p:sp>
      </p:grpSp>
      <p:pic>
        <p:nvPicPr>
          <p:cNvPr id="28" name="图片 27" descr="资源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534670"/>
            <a:ext cx="551815" cy="5518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0400" y="551815"/>
            <a:ext cx="4864735" cy="504190"/>
            <a:chOff x="881" y="1070"/>
            <a:chExt cx="7661" cy="794"/>
          </a:xfrm>
        </p:grpSpPr>
        <p:pic>
          <p:nvPicPr>
            <p:cNvPr id="12" name="图片 11" descr="无色 png(1)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3215" t="1244"/>
            <a:stretch>
              <a:fillRect/>
            </a:stretch>
          </p:blipFill>
          <p:spPr>
            <a:xfrm>
              <a:off x="4396" y="1070"/>
              <a:ext cx="4147" cy="794"/>
            </a:xfrm>
            <a:prstGeom prst="rect">
              <a:avLst/>
            </a:prstGeom>
          </p:spPr>
        </p:pic>
        <p:pic>
          <p:nvPicPr>
            <p:cNvPr id="13" name="图片 12" descr="白色横版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81" y="1070"/>
              <a:ext cx="3515" cy="789"/>
            </a:xfrm>
            <a:prstGeom prst="rect">
              <a:avLst/>
            </a:prstGeom>
          </p:spPr>
        </p:pic>
      </p:grpSp>
      <p:sp>
        <p:nvSpPr>
          <p:cNvPr id="14" name="object 10"/>
          <p:cNvSpPr txBox="1"/>
          <p:nvPr>
            <p:custDataLst>
              <p:tags r:id="rId7"/>
            </p:custDataLst>
          </p:nvPr>
        </p:nvSpPr>
        <p:spPr>
          <a:xfrm>
            <a:off x="8010525" y="5400040"/>
            <a:ext cx="18789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en-US" altLang="zh-CN" sz="1000" dirty="0">
              <a:solidFill>
                <a:srgbClr val="FFFFFF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260330" cy="5768975"/>
            <a:chOff x="0" y="0"/>
            <a:chExt cx="10260330" cy="5768975"/>
          </a:xfrm>
        </p:grpSpPr>
        <p:sp>
          <p:nvSpPr>
            <p:cNvPr id="3" name="object 3"/>
            <p:cNvSpPr/>
            <p:nvPr/>
          </p:nvSpPr>
          <p:spPr>
            <a:xfrm>
              <a:off x="1587" y="0"/>
              <a:ext cx="10257155" cy="5765800"/>
            </a:xfrm>
            <a:custGeom>
              <a:avLst/>
              <a:gdLst/>
              <a:ahLst/>
              <a:cxnLst/>
              <a:rect l="l" t="t" r="r" b="b"/>
              <a:pathLst>
                <a:path w="10257155" h="5765800">
                  <a:moveTo>
                    <a:pt x="10256824" y="5765330"/>
                  </a:moveTo>
                  <a:lnTo>
                    <a:pt x="0" y="5765330"/>
                  </a:lnTo>
                  <a:lnTo>
                    <a:pt x="0" y="0"/>
                  </a:lnTo>
                  <a:lnTo>
                    <a:pt x="10256824" y="0"/>
                  </a:lnTo>
                  <a:lnTo>
                    <a:pt x="10256824" y="5765330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87" y="5178411"/>
              <a:ext cx="585470" cy="582930"/>
            </a:xfrm>
            <a:custGeom>
              <a:avLst/>
              <a:gdLst/>
              <a:ahLst/>
              <a:cxnLst/>
              <a:rect l="l" t="t" r="r" b="b"/>
              <a:pathLst>
                <a:path w="585470" h="582929">
                  <a:moveTo>
                    <a:pt x="585216" y="0"/>
                  </a:moveTo>
                  <a:lnTo>
                    <a:pt x="0" y="0"/>
                  </a:lnTo>
                  <a:lnTo>
                    <a:pt x="0" y="582663"/>
                  </a:lnTo>
                  <a:lnTo>
                    <a:pt x="585216" y="582663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4978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347" y="262084"/>
            <a:ext cx="4445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30" dirty="0">
                <a:solidFill>
                  <a:srgbClr val="4978BC"/>
                </a:solidFill>
                <a:latin typeface="阿里巴巴普惠体 B" panose="00020600040101010101" charset="-122"/>
                <a:cs typeface="阿里巴巴普惠体 B" panose="00020600040101010101" charset="-122"/>
              </a:rPr>
              <a:t>01</a:t>
            </a:r>
            <a:endParaRPr sz="3000">
              <a:latin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3738" y="302873"/>
            <a:ext cx="887094" cy="3600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M" panose="00020600040101010101" charset="-122"/>
              </a:rPr>
              <a:t>enterprise</a:t>
            </a:r>
            <a:r>
              <a:rPr sz="800" spc="-2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M" panose="00020600040101010101" charset="-122"/>
              </a:rPr>
              <a:t> </a:t>
            </a:r>
            <a:r>
              <a:rPr sz="80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M" panose="00020600040101010101" charset="-122"/>
              </a:rPr>
              <a:t>proﬁle</a:t>
            </a:r>
            <a:endParaRPr sz="800">
              <a:latin typeface="阿里巴巴普惠体 R" panose="00020600040101010101" charset="-122"/>
              <a:ea typeface="阿里巴巴普惠体 R" panose="00020600040101010101" charset="-122"/>
              <a:cs typeface="阿里巴巴普惠体 M" panose="00020600040101010101" charset="-122"/>
            </a:endParaRPr>
          </a:p>
          <a:p>
            <a:pPr marL="12700">
              <a:lnSpc>
                <a:spcPct val="100000"/>
              </a:lnSpc>
              <a:spcBef>
                <a:spcPts val="255"/>
              </a:spcBef>
            </a:pPr>
            <a:r>
              <a:rPr sz="1100" b="1" spc="20" dirty="0">
                <a:solidFill>
                  <a:srgbClr val="4978BC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企业简介</a:t>
            </a:r>
            <a:endParaRPr sz="1100"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6752" y="3972812"/>
            <a:ext cx="4063365" cy="793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9000"/>
              </a:lnSpc>
              <a:spcBef>
                <a:spcPts val="90"/>
              </a:spcBef>
            </a:pPr>
            <a:r>
              <a:rPr sz="800" spc="45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东莞科技创新金融集团有限公司为东莞市市属重点国有企业，根据市委市政府的要求， </a:t>
            </a:r>
            <a:r>
              <a:rPr sz="800" spc="-195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 </a:t>
            </a:r>
            <a:r>
              <a:rPr sz="800" spc="45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东莞科技创新金融集团有限公司及下属子公司（以下简称“东莞科创金融集团”）致力 打造成为东莞市创新创业和科技发展领域的产业基金运作平台、国有资本投资平台以及 科技金融服务平台，服务于我市创新驱动发展战略和经济产业转型升级。</a:t>
            </a:r>
            <a:endParaRPr sz="800"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4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86803" y="983449"/>
            <a:ext cx="9672878" cy="4194962"/>
          </a:xfrm>
          <a:prstGeom prst="rect">
            <a:avLst/>
          </a:prstGeom>
        </p:spPr>
      </p:pic>
      <p:pic>
        <p:nvPicPr>
          <p:cNvPr id="32" name="图片 31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6740" y="346075"/>
            <a:ext cx="342900" cy="34290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1419225" y="369570"/>
            <a:ext cx="0" cy="296545"/>
          </a:xfrm>
          <a:prstGeom prst="line">
            <a:avLst/>
          </a:prstGeom>
          <a:ln w="9525" cmpd="sng">
            <a:solidFill>
              <a:srgbClr val="4978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5246370" y="227965"/>
            <a:ext cx="4680000" cy="528679"/>
            <a:chOff x="8151" y="359"/>
            <a:chExt cx="7489" cy="846"/>
          </a:xfrm>
        </p:grpSpPr>
        <p:pic>
          <p:nvPicPr>
            <p:cNvPr id="15" name="图片 14" descr="无色(2)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44134" t="-4693"/>
            <a:stretch>
              <a:fillRect/>
            </a:stretch>
          </p:blipFill>
          <p:spPr>
            <a:xfrm>
              <a:off x="11630" y="359"/>
              <a:ext cx="4011" cy="846"/>
            </a:xfrm>
            <a:prstGeom prst="rect">
              <a:avLst/>
            </a:prstGeom>
          </p:spPr>
        </p:pic>
        <p:pic>
          <p:nvPicPr>
            <p:cNvPr id="16" name="图片 15" descr="微信图片_202404211204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151" y="432"/>
              <a:ext cx="3402" cy="764"/>
            </a:xfrm>
            <a:prstGeom prst="rect">
              <a:avLst/>
            </a:prstGeom>
          </p:spPr>
        </p:pic>
      </p:grpSp>
      <p:sp>
        <p:nvSpPr>
          <p:cNvPr id="11" name="object 10"/>
          <p:cNvSpPr txBox="1"/>
          <p:nvPr>
            <p:custDataLst>
              <p:tags r:id="rId7"/>
            </p:custDataLst>
          </p:nvPr>
        </p:nvSpPr>
        <p:spPr>
          <a:xfrm>
            <a:off x="8026400" y="5411470"/>
            <a:ext cx="18789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zh-CN" altLang="en-US" sz="1000" dirty="0">
              <a:solidFill>
                <a:srgbClr val="575453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4" y="0"/>
            <a:ext cx="0" cy="5761355"/>
          </a:xfrm>
          <a:custGeom>
            <a:avLst/>
            <a:gdLst/>
            <a:ahLst/>
            <a:cxnLst/>
            <a:rect l="l" t="t" r="r" b="b"/>
            <a:pathLst>
              <a:path h="5761355">
                <a:moveTo>
                  <a:pt x="0" y="5761075"/>
                </a:moveTo>
                <a:lnTo>
                  <a:pt x="0" y="0"/>
                </a:lnTo>
              </a:path>
            </a:pathLst>
          </a:custGeom>
          <a:ln w="3175">
            <a:solidFill>
              <a:srgbClr val="BCBEC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84028" y="0"/>
            <a:ext cx="9676130" cy="5764530"/>
            <a:chOff x="584028" y="0"/>
            <a:chExt cx="9676130" cy="5764530"/>
          </a:xfrm>
        </p:grpSpPr>
        <p:sp>
          <p:nvSpPr>
            <p:cNvPr id="4" name="object 4"/>
            <p:cNvSpPr/>
            <p:nvPr/>
          </p:nvSpPr>
          <p:spPr>
            <a:xfrm>
              <a:off x="10257955" y="0"/>
              <a:ext cx="0" cy="5761355"/>
            </a:xfrm>
            <a:custGeom>
              <a:avLst/>
              <a:gdLst/>
              <a:ahLst/>
              <a:cxnLst/>
              <a:rect l="l" t="t" r="r" b="b"/>
              <a:pathLst>
                <a:path h="5761355">
                  <a:moveTo>
                    <a:pt x="0" y="0"/>
                  </a:moveTo>
                  <a:lnTo>
                    <a:pt x="0" y="5761075"/>
                  </a:lnTo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5939" y="979538"/>
              <a:ext cx="9672320" cy="4203700"/>
            </a:xfrm>
            <a:custGeom>
              <a:avLst/>
              <a:gdLst/>
              <a:ahLst/>
              <a:cxnLst/>
              <a:rect l="l" t="t" r="r" b="b"/>
              <a:pathLst>
                <a:path w="9672320" h="4203700">
                  <a:moveTo>
                    <a:pt x="9672015" y="0"/>
                  </a:moveTo>
                  <a:lnTo>
                    <a:pt x="0" y="0"/>
                  </a:lnTo>
                  <a:lnTo>
                    <a:pt x="0" y="4203598"/>
                  </a:lnTo>
                  <a:lnTo>
                    <a:pt x="9672015" y="4203598"/>
                  </a:lnTo>
                  <a:lnTo>
                    <a:pt x="9672015" y="0"/>
                  </a:lnTo>
                  <a:close/>
                </a:path>
              </a:pathLst>
            </a:custGeom>
            <a:solidFill>
              <a:srgbClr val="E9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245686" y="97953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5">
                  <a:moveTo>
                    <a:pt x="12268" y="0"/>
                  </a:moveTo>
                  <a:lnTo>
                    <a:pt x="0" y="5308"/>
                  </a:lnTo>
                </a:path>
              </a:pathLst>
            </a:custGeom>
            <a:ln w="334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4346" y="990168"/>
              <a:ext cx="9629140" cy="4174490"/>
            </a:xfrm>
            <a:custGeom>
              <a:avLst/>
              <a:gdLst/>
              <a:ahLst/>
              <a:cxnLst/>
              <a:rect l="l" t="t" r="r" b="b"/>
              <a:pathLst>
                <a:path w="9629140" h="4174490">
                  <a:moveTo>
                    <a:pt x="9629076" y="0"/>
                  </a:moveTo>
                  <a:lnTo>
                    <a:pt x="0" y="4173994"/>
                  </a:lnTo>
                </a:path>
              </a:pathLst>
            </a:custGeom>
            <a:ln w="3340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5933" y="516682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12280" y="0"/>
                  </a:moveTo>
                  <a:lnTo>
                    <a:pt x="0" y="5308"/>
                  </a:lnTo>
                </a:path>
              </a:pathLst>
            </a:custGeom>
            <a:ln w="334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1929" y="979538"/>
              <a:ext cx="9656445" cy="4192904"/>
            </a:xfrm>
            <a:custGeom>
              <a:avLst/>
              <a:gdLst/>
              <a:ahLst/>
              <a:cxnLst/>
              <a:rect l="l" t="t" r="r" b="b"/>
              <a:pathLst>
                <a:path w="9656445" h="4192904">
                  <a:moveTo>
                    <a:pt x="9656025" y="4192600"/>
                  </a:moveTo>
                  <a:lnTo>
                    <a:pt x="0" y="0"/>
                  </a:lnTo>
                </a:path>
              </a:pathLst>
            </a:custGeom>
            <a:ln w="3340">
              <a:solidFill>
                <a:srgbClr val="80828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32287" y="2897568"/>
            <a:ext cx="1765300" cy="398780"/>
          </a:xfrm>
          <a:prstGeom prst="rect">
            <a:avLst/>
          </a:prstGeom>
          <a:solidFill>
            <a:srgbClr val="D1D3D4"/>
          </a:solidFill>
        </p:spPr>
        <p:txBody>
          <a:bodyPr vert="horz" wrap="square" lIns="0" tIns="99060" rIns="0" bIns="0" rtlCol="0">
            <a:spAutoFit/>
          </a:bodyPr>
          <a:lstStyle/>
          <a:p>
            <a:pPr marL="269240" algn="ctr">
              <a:lnSpc>
                <a:spcPct val="100000"/>
              </a:lnSpc>
              <a:spcBef>
                <a:spcPts val="780"/>
              </a:spcBef>
            </a:pPr>
            <a:r>
              <a:rPr sz="1950" spc="1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M" panose="00020600040101010101" charset="-122"/>
              </a:rPr>
              <a:t>内容编辑区</a:t>
            </a:r>
            <a:endParaRPr sz="1950">
              <a:latin typeface="阿里巴巴普惠体 R" panose="00020600040101010101" charset="-122"/>
              <a:ea typeface="阿里巴巴普惠体 R" panose="00020600040101010101" charset="-122"/>
              <a:cs typeface="阿里巴巴普惠体 M" panose="0002060004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" y="5183136"/>
            <a:ext cx="585470" cy="578485"/>
          </a:xfrm>
          <a:custGeom>
            <a:avLst/>
            <a:gdLst/>
            <a:ahLst/>
            <a:cxnLst/>
            <a:rect l="l" t="t" r="r" b="b"/>
            <a:pathLst>
              <a:path w="585470" h="578485">
                <a:moveTo>
                  <a:pt x="585165" y="0"/>
                </a:moveTo>
                <a:lnTo>
                  <a:pt x="0" y="0"/>
                </a:lnTo>
                <a:lnTo>
                  <a:pt x="0" y="577938"/>
                </a:lnTo>
                <a:lnTo>
                  <a:pt x="585165" y="577938"/>
                </a:lnTo>
                <a:lnTo>
                  <a:pt x="585165" y="0"/>
                </a:lnTo>
                <a:close/>
              </a:path>
            </a:pathLst>
          </a:custGeom>
          <a:solidFill>
            <a:srgbClr val="4978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4887" y="280352"/>
            <a:ext cx="44450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b="1" spc="-130" dirty="0">
                <a:solidFill>
                  <a:srgbClr val="4978BC"/>
                </a:solidFill>
                <a:latin typeface="阿里巴巴普惠体 B" panose="00020600040101010101" charset="-122"/>
                <a:cs typeface="阿里巴巴普惠体 B" panose="00020600040101010101" charset="-122"/>
              </a:rPr>
              <a:t>02</a:t>
            </a:r>
            <a:endParaRPr sz="3000">
              <a:latin typeface="阿里巴巴普惠体 B" panose="00020600040101010101" charset="-122"/>
              <a:cs typeface="阿里巴巴普惠体 B" panose="00020600040101010101" charset="-122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1514693" y="309858"/>
            <a:ext cx="887094" cy="3562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p>
            <a:pPr marL="12700">
              <a:lnSpc>
                <a:spcPct val="110000"/>
              </a:lnSpc>
              <a:spcBef>
                <a:spcPts val="280"/>
              </a:spcBef>
            </a:pPr>
            <a:r>
              <a:rPr sz="800" dirty="0">
                <a:solidFill>
                  <a:srgbClr val="4978BC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M" panose="00020600040101010101" charset="-122"/>
              </a:rPr>
              <a:t>enterprise culture</a:t>
            </a:r>
            <a:r>
              <a:rPr sz="1100" b="1" spc="20" dirty="0">
                <a:solidFill>
                  <a:srgbClr val="4978BC"/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企业文化</a:t>
            </a:r>
            <a:endParaRPr sz="1100" b="1" spc="20" dirty="0">
              <a:solidFill>
                <a:srgbClr val="4978BC"/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419225" y="369570"/>
            <a:ext cx="0" cy="296545"/>
          </a:xfrm>
          <a:prstGeom prst="line">
            <a:avLst/>
          </a:prstGeom>
          <a:ln w="9525" cmpd="sng">
            <a:solidFill>
              <a:srgbClr val="4978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 descr="H:\2021安东尼设计文件\05科创金融集团\03科创集团落地\科创集团PPT格式\300ppi\300ppi\300ppi\资源 10.png资源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86740" y="346075"/>
            <a:ext cx="342900" cy="342900"/>
          </a:xfrm>
          <a:prstGeom prst="rect">
            <a:avLst/>
          </a:prstGeom>
        </p:spPr>
      </p:pic>
      <p:grpSp>
        <p:nvGrpSpPr>
          <p:cNvPr id="17" name="组合 16"/>
          <p:cNvGrpSpPr>
            <a:grpSpLocks noChangeAspect="1"/>
          </p:cNvGrpSpPr>
          <p:nvPr/>
        </p:nvGrpSpPr>
        <p:grpSpPr>
          <a:xfrm>
            <a:off x="5246370" y="227965"/>
            <a:ext cx="4680000" cy="528679"/>
            <a:chOff x="8151" y="359"/>
            <a:chExt cx="7489" cy="846"/>
          </a:xfrm>
        </p:grpSpPr>
        <p:pic>
          <p:nvPicPr>
            <p:cNvPr id="18" name="图片 17" descr="无色(2)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44134" t="-4693"/>
            <a:stretch>
              <a:fillRect/>
            </a:stretch>
          </p:blipFill>
          <p:spPr>
            <a:xfrm>
              <a:off x="11630" y="359"/>
              <a:ext cx="4011" cy="846"/>
            </a:xfrm>
            <a:prstGeom prst="rect">
              <a:avLst/>
            </a:prstGeom>
          </p:spPr>
        </p:pic>
        <p:pic>
          <p:nvPicPr>
            <p:cNvPr id="19" name="图片 18" descr="微信图片_202404211204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151" y="432"/>
              <a:ext cx="3402" cy="764"/>
            </a:xfrm>
            <a:prstGeom prst="rect">
              <a:avLst/>
            </a:prstGeom>
          </p:spPr>
        </p:pic>
      </p:grpSp>
      <p:sp>
        <p:nvSpPr>
          <p:cNvPr id="20" name="object 10"/>
          <p:cNvSpPr txBox="1"/>
          <p:nvPr>
            <p:custDataLst>
              <p:tags r:id="rId6"/>
            </p:custDataLst>
          </p:nvPr>
        </p:nvSpPr>
        <p:spPr>
          <a:xfrm>
            <a:off x="8026400" y="5411470"/>
            <a:ext cx="1878965" cy="165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1000" dirty="0">
                <a:solidFill>
                  <a:srgbClr val="575453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zh-CN" altLang="en-US" sz="1000" dirty="0">
              <a:solidFill>
                <a:srgbClr val="575453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0"/>
            <a:ext cx="10260330" cy="5759450"/>
          </a:xfrm>
          <a:custGeom>
            <a:avLst/>
            <a:gdLst/>
            <a:ahLst/>
            <a:cxnLst/>
            <a:rect l="l" t="t" r="r" b="b"/>
            <a:pathLst>
              <a:path w="10260330" h="5759450">
                <a:moveTo>
                  <a:pt x="10259999" y="0"/>
                </a:moveTo>
                <a:lnTo>
                  <a:pt x="0" y="0"/>
                </a:lnTo>
                <a:lnTo>
                  <a:pt x="0" y="5759361"/>
                </a:lnTo>
                <a:lnTo>
                  <a:pt x="10259999" y="5759361"/>
                </a:lnTo>
                <a:lnTo>
                  <a:pt x="10259999" y="0"/>
                </a:lnTo>
                <a:close/>
              </a:path>
            </a:pathLst>
          </a:custGeom>
          <a:solidFill>
            <a:srgbClr val="4978B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图片 16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0"/>
            <a:ext cx="10269855" cy="57658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6875" y="3361055"/>
            <a:ext cx="4732020" cy="1569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100" spc="-459" dirty="0">
                <a:solidFill>
                  <a:srgbClr val="FFFFFF"/>
                </a:solidFill>
                <a:latin typeface="阿里巴巴普惠体 M" panose="00020600040101010101" charset="-122"/>
                <a:cs typeface="阿里巴巴普惠体 M" panose="00020600040101010101" charset="-122"/>
              </a:rPr>
              <a:t>THANKS</a:t>
            </a:r>
            <a:endParaRPr sz="10100">
              <a:latin typeface="阿里巴巴普惠体 M" panose="00020600040101010101" charset="-122"/>
              <a:cs typeface="阿里巴巴普惠体 M" panose="0002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9435" y="679450"/>
            <a:ext cx="4864735" cy="504190"/>
            <a:chOff x="881" y="1070"/>
            <a:chExt cx="7661" cy="794"/>
          </a:xfrm>
        </p:grpSpPr>
        <p:pic>
          <p:nvPicPr>
            <p:cNvPr id="7" name="图片 6" descr="无色 png(1)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43215" t="1244"/>
            <a:stretch>
              <a:fillRect/>
            </a:stretch>
          </p:blipFill>
          <p:spPr>
            <a:xfrm>
              <a:off x="4396" y="1070"/>
              <a:ext cx="4147" cy="794"/>
            </a:xfrm>
            <a:prstGeom prst="rect">
              <a:avLst/>
            </a:prstGeom>
          </p:spPr>
        </p:pic>
        <p:pic>
          <p:nvPicPr>
            <p:cNvPr id="5" name="图片 4" descr="白色横版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1" y="1070"/>
              <a:ext cx="3515" cy="7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>
            <p:custDataLst>
              <p:tags r:id="rId6"/>
            </p:custDataLst>
          </p:nvPr>
        </p:nvSpPr>
        <p:spPr>
          <a:xfrm>
            <a:off x="635000" y="5016500"/>
            <a:ext cx="1878965" cy="150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dist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创新</a:t>
            </a:r>
            <a:r>
              <a:rPr lang="en-US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务实</a:t>
            </a:r>
            <a:r>
              <a:rPr lang="en-US" altLang="zh-CN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人本</a:t>
            </a:r>
            <a:r>
              <a:rPr lang="en-US" altLang="zh-CN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/</a:t>
            </a:r>
            <a:r>
              <a:rPr lang="zh-CN" altLang="en-US" sz="900" dirty="0">
                <a:solidFill>
                  <a:srgbClr val="FFFFFF"/>
                </a:solidFill>
                <a:uFillTx/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深耕</a:t>
            </a:r>
            <a:endParaRPr lang="en-US" altLang="zh-CN" sz="900" dirty="0">
              <a:solidFill>
                <a:srgbClr val="FFFFFF"/>
              </a:solidFill>
              <a:uFillTx/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87,&quot;width&quot;:393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jNiNzgxYWMxZmE5Y2ZjY2JjMDRjY2M4ZTU3MDUxMTkifQ=="/>
</p:tagLst>
</file>

<file path=ppt/tags/tag2.xml><?xml version="1.0" encoding="utf-8"?>
<p:tagLst xmlns:p="http://schemas.openxmlformats.org/presentationml/2006/main">
  <p:tag name="KSO_WM_UNIT_PLACING_PICTURE_USER_VIEWPORT" val="{&quot;height&quot;:387,&quot;width&quot;:393}"/>
</p:tagLst>
</file>

<file path=ppt/tags/tag3.xml><?xml version="1.0" encoding="utf-8"?>
<p:tagLst xmlns:p="http://schemas.openxmlformats.org/presentationml/2006/main">
  <p:tag name="KSO_WM_UNIT_PLACING_PICTURE_USER_VIEWPORT" val="{&quot;height&quot;:387,&quot;width&quot;:393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阿里巴巴普惠体 R</vt:lpstr>
      <vt:lpstr>阿里巴巴普惠体 B</vt:lpstr>
      <vt:lpstr>阿里巴巴普惠体 M</vt:lpstr>
      <vt:lpstr>阿里巴巴普惠体 L</vt:lpstr>
      <vt:lpstr>Calibri</vt:lpstr>
      <vt:lpstr>微软雅黑</vt:lpstr>
      <vt:lpstr>Arial Unicode MS</vt:lpstr>
      <vt:lpstr>Office Theme</vt:lpstr>
      <vt:lpstr>PowerPoint 演示文稿</vt:lpstr>
      <vt:lpstr>Contents</vt:lpstr>
      <vt:lpstr>PowerPoint 演示文稿</vt:lpstr>
      <vt:lpstr>01</vt:lpstr>
      <vt:lpstr>02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科创集团PPT</dc:title>
  <dc:creator/>
  <cp:lastModifiedBy>李丽云</cp:lastModifiedBy>
  <cp:revision>39</cp:revision>
  <dcterms:created xsi:type="dcterms:W3CDTF">2021-07-21T12:57:00Z</dcterms:created>
  <dcterms:modified xsi:type="dcterms:W3CDTF">2024-04-27T22:21:16Z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2021-07-23T08:00:00Z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2021-07-23T08:00:00Z</vt:filetime>
  </property>
  <property fmtid="{D5CDD505-2E9C-101B-9397-08002B2CF9AE}" pid="5" name="KSOProductBuildVer">
    <vt:lpwstr>2052-12.1.0.15374</vt:lpwstr>
  </property>
  <property fmtid="{D5CDD505-2E9C-101B-9397-08002B2CF9AE}" pid="6" name="ICV">
    <vt:lpwstr>61784323A9964B1B8562930E86716A4C</vt:lpwstr>
  </property>
</Properties>
</file>